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4" r:id="rId6"/>
    <p:sldId id="267" r:id="rId7"/>
    <p:sldId id="268" r:id="rId8"/>
    <p:sldId id="269" r:id="rId9"/>
    <p:sldId id="270" r:id="rId10"/>
    <p:sldId id="271" r:id="rId11"/>
    <p:sldId id="263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8503"/>
    <a:srgbClr val="05032F"/>
    <a:srgbClr val="6600FF"/>
    <a:srgbClr val="00CCFF"/>
    <a:srgbClr val="023047"/>
    <a:srgbClr val="219EBC"/>
    <a:srgbClr val="8ECAE6"/>
    <a:srgbClr val="FFB703"/>
    <a:srgbClr val="3366CC"/>
    <a:srgbClr val="C83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3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EB65-8751-461B-A858-A4098D5F9FD7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E24-7D1E-4492-B85E-33995AEB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677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EB65-8751-461B-A858-A4098D5F9FD7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E24-7D1E-4492-B85E-33995AEB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63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EB65-8751-461B-A858-A4098D5F9FD7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E24-7D1E-4492-B85E-33995AEB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21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EB65-8751-461B-A858-A4098D5F9FD7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E24-7D1E-4492-B85E-33995AEB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59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EB65-8751-461B-A858-A4098D5F9FD7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E24-7D1E-4492-B85E-33995AEB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56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EB65-8751-461B-A858-A4098D5F9FD7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E24-7D1E-4492-B85E-33995AEB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36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EB65-8751-461B-A858-A4098D5F9FD7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E24-7D1E-4492-B85E-33995AEB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88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EB65-8751-461B-A858-A4098D5F9FD7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E24-7D1E-4492-B85E-33995AEB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95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EB65-8751-461B-A858-A4098D5F9FD7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E24-7D1E-4492-B85E-33995AEB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737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EB65-8751-461B-A858-A4098D5F9FD7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E24-7D1E-4492-B85E-33995AEB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19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EB65-8751-461B-A858-A4098D5F9FD7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CE24-7D1E-4492-B85E-33995AEB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226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23047"/>
            </a:gs>
            <a:gs pos="70000">
              <a:srgbClr val="219EBC"/>
            </a:gs>
            <a:gs pos="100000">
              <a:srgbClr val="8ECAE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EB65-8751-461B-A858-A4098D5F9FD7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2CE24-7D1E-4492-B85E-33995AEB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888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966857"/>
          </a:xfrm>
          <a:prstGeom prst="rect">
            <a:avLst/>
          </a:prstGeom>
          <a:blipFill dpi="0" rotWithShape="1">
            <a:blip r:embed="rId2"/>
            <a:srcRect/>
            <a:stretch>
              <a:fillRect t="-7000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0" y="-1"/>
            <a:ext cx="12192000" cy="6966857"/>
          </a:xfrm>
          <a:prstGeom prst="rect">
            <a:avLst/>
          </a:prstGeom>
          <a:gradFill>
            <a:gsLst>
              <a:gs pos="0">
                <a:srgbClr val="219EBC">
                  <a:alpha val="51000"/>
                </a:srgbClr>
              </a:gs>
              <a:gs pos="79000">
                <a:schemeClr val="tx1">
                  <a:alpha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ounded Rectangle 12"/>
          <p:cNvSpPr/>
          <p:nvPr/>
        </p:nvSpPr>
        <p:spPr>
          <a:xfrm rot="2700000">
            <a:off x="6245546" y="2241755"/>
            <a:ext cx="2199608" cy="2148561"/>
          </a:xfrm>
          <a:prstGeom prst="roundRect">
            <a:avLst>
              <a:gd name="adj" fmla="val 7377"/>
            </a:avLst>
          </a:prstGeom>
          <a:solidFill>
            <a:srgbClr val="00CCFF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ounded Rectangle 13"/>
          <p:cNvSpPr/>
          <p:nvPr/>
        </p:nvSpPr>
        <p:spPr>
          <a:xfrm rot="2700000">
            <a:off x="3805250" y="2242119"/>
            <a:ext cx="2199608" cy="2148561"/>
          </a:xfrm>
          <a:prstGeom prst="roundRect">
            <a:avLst>
              <a:gd name="adj" fmla="val 7377"/>
            </a:avLst>
          </a:prstGeom>
          <a:solidFill>
            <a:srgbClr val="00CCFF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16" name="Frame 15"/>
          <p:cNvSpPr/>
          <p:nvPr/>
        </p:nvSpPr>
        <p:spPr>
          <a:xfrm rot="2700000">
            <a:off x="3731452" y="1004508"/>
            <a:ext cx="4754348" cy="4632202"/>
          </a:xfrm>
          <a:prstGeom prst="frame">
            <a:avLst>
              <a:gd name="adj1" fmla="val 841"/>
            </a:avLst>
          </a:prstGeom>
          <a:solidFill>
            <a:srgbClr val="00CCFF">
              <a:alpha val="7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rot="2700000">
            <a:off x="4372369" y="1530400"/>
            <a:ext cx="3447600" cy="3425387"/>
          </a:xfrm>
          <a:prstGeom prst="roundRect">
            <a:avLst>
              <a:gd name="adj" fmla="val 7377"/>
            </a:avLst>
          </a:prstGeom>
          <a:solidFill>
            <a:schemeClr val="bg1">
              <a:alpha val="26000"/>
            </a:schemeClr>
          </a:solidFill>
          <a:ln>
            <a:noFill/>
          </a:ln>
          <a:effectLst>
            <a:outerShdw blurRad="7747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le 11"/>
          <p:cNvSpPr/>
          <p:nvPr/>
        </p:nvSpPr>
        <p:spPr>
          <a:xfrm rot="2700000">
            <a:off x="4706630" y="1695461"/>
            <a:ext cx="2797232" cy="2777821"/>
          </a:xfrm>
          <a:prstGeom prst="roundRect">
            <a:avLst>
              <a:gd name="adj" fmla="val 7377"/>
            </a:avLst>
          </a:prstGeom>
          <a:gradFill flip="none" rotWithShape="1">
            <a:gsLst>
              <a:gs pos="10000">
                <a:srgbClr val="0070C0">
                  <a:alpha val="82000"/>
                </a:srgbClr>
              </a:gs>
              <a:gs pos="73000">
                <a:srgbClr val="002060"/>
              </a:gs>
            </a:gsLst>
            <a:lin ang="16200000" scaled="1"/>
            <a:tileRect/>
          </a:gradFill>
          <a:ln>
            <a:noFill/>
          </a:ln>
          <a:effectLst>
            <a:outerShdw blurRad="469900" dist="38100" sx="102000" sy="102000" algn="l" rotWithShape="0">
              <a:srgbClr val="05032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Isosceles Triangle 31"/>
          <p:cNvSpPr/>
          <p:nvPr/>
        </p:nvSpPr>
        <p:spPr>
          <a:xfrm rot="10800000">
            <a:off x="4487330" y="4971546"/>
            <a:ext cx="3315600" cy="1693124"/>
          </a:xfrm>
          <a:prstGeom prst="triangle">
            <a:avLst/>
          </a:prstGeom>
          <a:gradFill>
            <a:gsLst>
              <a:gs pos="30000">
                <a:srgbClr val="002060"/>
              </a:gs>
              <a:gs pos="100000">
                <a:srgbClr val="00CCFF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/>
          <p:cNvSpPr txBox="1"/>
          <p:nvPr/>
        </p:nvSpPr>
        <p:spPr>
          <a:xfrm>
            <a:off x="410916" y="5324939"/>
            <a:ext cx="5077180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2000" b="1" dirty="0" err="1" smtClean="0">
                <a:solidFill>
                  <a:srgbClr val="00B0F0"/>
                </a:solidFill>
                <a:effectLst>
                  <a:glow rad="1270000">
                    <a:srgbClr val="3366CC">
                      <a:alpha val="9000"/>
                    </a:srgbClr>
                  </a:glow>
                  <a:outerShdw blurRad="50800" dist="50800" dir="5400000" algn="ctr" rotWithShape="0">
                    <a:srgbClr val="000000"/>
                  </a:outerShdw>
                </a:effectLst>
                <a:latin typeface="Lato" panose="020F0502020204030203" pitchFamily="34" charset="0"/>
                <a:cs typeface="Times New Roman" panose="02020603050405020304" pitchFamily="18" charset="0"/>
              </a:rPr>
              <a:t>Vedant</a:t>
            </a:r>
            <a:r>
              <a:rPr lang="en-IN" sz="2000" b="1" dirty="0" smtClean="0">
                <a:solidFill>
                  <a:srgbClr val="00B0F0"/>
                </a:solidFill>
                <a:effectLst>
                  <a:glow rad="1270000">
                    <a:srgbClr val="3366CC">
                      <a:alpha val="9000"/>
                    </a:srgbClr>
                  </a:glow>
                  <a:outerShdw blurRad="50800" dist="50800" dir="5400000" algn="ctr" rotWithShape="0">
                    <a:srgbClr val="000000"/>
                  </a:outerShdw>
                </a:effectLst>
                <a:latin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dirty="0" err="1" smtClean="0">
                <a:solidFill>
                  <a:srgbClr val="00B0F0"/>
                </a:solidFill>
                <a:effectLst>
                  <a:glow rad="1270000">
                    <a:srgbClr val="3366CC">
                      <a:alpha val="9000"/>
                    </a:srgbClr>
                  </a:glow>
                  <a:outerShdw blurRad="50800" dist="50800" dir="5400000" algn="ctr" rotWithShape="0">
                    <a:srgbClr val="000000"/>
                  </a:outerShdw>
                </a:effectLst>
                <a:latin typeface="Lato" panose="020F0502020204030203" pitchFamily="34" charset="0"/>
                <a:cs typeface="Times New Roman" panose="02020603050405020304" pitchFamily="18" charset="0"/>
              </a:rPr>
              <a:t>Rajpurohit</a:t>
            </a:r>
            <a:r>
              <a:rPr lang="en-IN" sz="2000" b="1" dirty="0" smtClean="0">
                <a:solidFill>
                  <a:srgbClr val="00B0F0"/>
                </a:solidFill>
                <a:effectLst>
                  <a:glow rad="1270000">
                    <a:srgbClr val="3366CC">
                      <a:alpha val="9000"/>
                    </a:srgbClr>
                  </a:glow>
                  <a:outerShdw blurRad="50800" dist="50800" dir="5400000" algn="ctr" rotWithShape="0">
                    <a:srgbClr val="000000"/>
                  </a:outerShdw>
                </a:effectLst>
                <a:latin typeface="Lato" panose="020F0502020204030203" pitchFamily="34" charset="0"/>
                <a:cs typeface="Times New Roman" panose="02020603050405020304" pitchFamily="18" charset="0"/>
              </a:rPr>
              <a:t> (20SE02ML036)</a:t>
            </a:r>
          </a:p>
          <a:p>
            <a:pPr>
              <a:spcAft>
                <a:spcPts val="800"/>
              </a:spcAft>
            </a:pPr>
            <a:r>
              <a:rPr lang="en-IN" sz="2000" b="1" dirty="0" err="1" smtClean="0">
                <a:solidFill>
                  <a:srgbClr val="00B0F0"/>
                </a:solidFill>
                <a:effectLst>
                  <a:glow rad="1270000">
                    <a:srgbClr val="3366CC">
                      <a:alpha val="9000"/>
                    </a:srgbClr>
                  </a:glow>
                  <a:outerShdw blurRad="50800" dist="50800" dir="5400000" algn="ctr" rotWithShape="0">
                    <a:srgbClr val="000000"/>
                  </a:outerShdw>
                </a:effectLst>
                <a:latin typeface="Lato" panose="020F0502020204030203" pitchFamily="34" charset="0"/>
                <a:cs typeface="Times New Roman" panose="02020603050405020304" pitchFamily="18" charset="0"/>
              </a:rPr>
              <a:t>Manan</a:t>
            </a:r>
            <a:r>
              <a:rPr lang="en-IN" sz="2000" b="1" dirty="0" smtClean="0">
                <a:solidFill>
                  <a:srgbClr val="00B0F0"/>
                </a:solidFill>
                <a:effectLst>
                  <a:glow rad="1270000">
                    <a:srgbClr val="3366CC">
                      <a:alpha val="9000"/>
                    </a:srgbClr>
                  </a:glow>
                  <a:outerShdw blurRad="50800" dist="50800" dir="5400000" algn="ctr" rotWithShape="0">
                    <a:srgbClr val="000000"/>
                  </a:outerShdw>
                </a:effectLst>
                <a:latin typeface="Lato" panose="020F0502020204030203" pitchFamily="34" charset="0"/>
                <a:cs typeface="Times New Roman" panose="02020603050405020304" pitchFamily="18" charset="0"/>
              </a:rPr>
              <a:t> Patel (20SE02ML034)</a:t>
            </a:r>
          </a:p>
          <a:p>
            <a:pPr>
              <a:spcAft>
                <a:spcPts val="800"/>
              </a:spcAft>
            </a:pPr>
            <a:r>
              <a:rPr lang="en-IN" sz="2000" b="1" dirty="0" err="1" smtClean="0">
                <a:solidFill>
                  <a:srgbClr val="00B0F0"/>
                </a:solidFill>
                <a:effectLst>
                  <a:glow rad="1270000">
                    <a:srgbClr val="3366CC">
                      <a:alpha val="9000"/>
                    </a:srgbClr>
                  </a:glow>
                  <a:outerShdw blurRad="50800" dist="50800" dir="5400000" algn="ctr" rotWithShape="0">
                    <a:srgbClr val="000000"/>
                  </a:outerShdw>
                </a:effectLst>
                <a:latin typeface="Lato" panose="020F0502020204030203" pitchFamily="34" charset="0"/>
                <a:cs typeface="Times New Roman" panose="02020603050405020304" pitchFamily="18" charset="0"/>
              </a:rPr>
              <a:t>Rinkesh</a:t>
            </a:r>
            <a:r>
              <a:rPr lang="en-IN" sz="2000" b="1" dirty="0" smtClean="0">
                <a:solidFill>
                  <a:srgbClr val="00B0F0"/>
                </a:solidFill>
                <a:effectLst>
                  <a:glow rad="1270000">
                    <a:srgbClr val="3366CC">
                      <a:alpha val="9000"/>
                    </a:srgbClr>
                  </a:glow>
                  <a:outerShdw blurRad="50800" dist="50800" dir="5400000" algn="ctr" rotWithShape="0">
                    <a:srgbClr val="000000"/>
                  </a:outerShdw>
                </a:effectLst>
                <a:latin typeface="Lato" panose="020F0502020204030203" pitchFamily="34" charset="0"/>
                <a:cs typeface="Times New Roman" panose="02020603050405020304" pitchFamily="18" charset="0"/>
              </a:rPr>
              <a:t> Patel (20SE02ML035</a:t>
            </a:r>
          </a:p>
        </p:txBody>
      </p:sp>
      <p:pic>
        <p:nvPicPr>
          <p:cNvPr id="42" name="image1.png" descr="PPSU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10916" y="356902"/>
            <a:ext cx="2448301" cy="843801"/>
          </a:xfrm>
          <a:prstGeom prst="rect">
            <a:avLst/>
          </a:prstGeom>
          <a:ln/>
        </p:spPr>
      </p:pic>
      <p:pic>
        <p:nvPicPr>
          <p:cNvPr id="43" name="image2.png" descr="Engineeri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3073" y="1484094"/>
            <a:ext cx="2400300" cy="807720"/>
          </a:xfrm>
          <a:prstGeom prst="rect">
            <a:avLst/>
          </a:prstGeom>
          <a:ln/>
        </p:spPr>
      </p:pic>
      <p:grpSp>
        <p:nvGrpSpPr>
          <p:cNvPr id="25" name="Group 24"/>
          <p:cNvGrpSpPr/>
          <p:nvPr/>
        </p:nvGrpSpPr>
        <p:grpSpPr>
          <a:xfrm>
            <a:off x="5363599" y="5129944"/>
            <a:ext cx="1655874" cy="526137"/>
            <a:chOff x="5205951" y="2774475"/>
            <a:chExt cx="1716679" cy="54545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5951" y="2774799"/>
              <a:ext cx="503470" cy="50347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6485" y="2774475"/>
              <a:ext cx="540000" cy="5400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9030" y="2776332"/>
              <a:ext cx="543600" cy="543600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502222" y="2454014"/>
            <a:ext cx="3187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smtClean="0">
                <a:solidFill>
                  <a:schemeClr val="bg1"/>
                </a:solidFill>
                <a:latin typeface="Limelight" panose="02000000000000000000" pitchFamily="2" charset="0"/>
                <a:cs typeface="Times New Roman" panose="02020603050405020304" pitchFamily="18" charset="0"/>
              </a:rPr>
              <a:t>VIRTUAL</a:t>
            </a:r>
          </a:p>
          <a:p>
            <a:pPr algn="ctr"/>
            <a:r>
              <a:rPr lang="en-IN" sz="4000" b="1" dirty="0" smtClean="0">
                <a:solidFill>
                  <a:schemeClr val="bg1"/>
                </a:solidFill>
                <a:latin typeface="Limelight" panose="02000000000000000000" pitchFamily="2" charset="0"/>
                <a:cs typeface="Times New Roman" panose="02020603050405020304" pitchFamily="18" charset="0"/>
              </a:rPr>
              <a:t>FUNHUB</a:t>
            </a:r>
            <a:endParaRPr lang="en-IN" sz="4000" b="1" dirty="0">
              <a:solidFill>
                <a:schemeClr val="bg1"/>
              </a:solidFill>
              <a:latin typeface="Limelight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Isosceles Triangle 17"/>
          <p:cNvSpPr/>
          <p:nvPr/>
        </p:nvSpPr>
        <p:spPr>
          <a:xfrm rot="5400000">
            <a:off x="7683212" y="2936357"/>
            <a:ext cx="1567078" cy="792165"/>
          </a:xfrm>
          <a:prstGeom prst="triangle">
            <a:avLst/>
          </a:prstGeom>
          <a:gradFill>
            <a:gsLst>
              <a:gs pos="73000">
                <a:schemeClr val="accent1">
                  <a:lumMod val="50000"/>
                </a:schemeClr>
              </a:gs>
              <a:gs pos="12000">
                <a:srgbClr val="0070C0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Isosceles Triangle 18"/>
          <p:cNvSpPr/>
          <p:nvPr/>
        </p:nvSpPr>
        <p:spPr>
          <a:xfrm rot="16200000">
            <a:off x="2970738" y="2892252"/>
            <a:ext cx="1567078" cy="792165"/>
          </a:xfrm>
          <a:prstGeom prst="triangle">
            <a:avLst/>
          </a:prstGeom>
          <a:gradFill>
            <a:gsLst>
              <a:gs pos="65000">
                <a:schemeClr val="accent1">
                  <a:lumMod val="50000"/>
                </a:schemeClr>
              </a:gs>
              <a:gs pos="19000">
                <a:srgbClr val="0070C0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1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59" y="3943893"/>
            <a:ext cx="762860" cy="762860"/>
          </a:xfrm>
          <a:prstGeom prst="rect">
            <a:avLst/>
          </a:prstGeom>
          <a:noFill/>
          <a:effectLst>
            <a:glow rad="101600">
              <a:schemeClr val="tx1">
                <a:lumMod val="50000"/>
                <a:lumOff val="50000"/>
                <a:alpha val="60000"/>
              </a:schemeClr>
            </a:glow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69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8850" y="0"/>
            <a:ext cx="12192000" cy="69668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7000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1600" y="1272603"/>
            <a:ext cx="4310743" cy="5890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 </a:t>
            </a:r>
          </a:p>
        </p:txBody>
      </p:sp>
      <p:sp>
        <p:nvSpPr>
          <p:cNvPr id="8" name="Pentagon 7"/>
          <p:cNvSpPr/>
          <p:nvPr/>
        </p:nvSpPr>
        <p:spPr>
          <a:xfrm>
            <a:off x="0" y="372603"/>
            <a:ext cx="10479314" cy="900000"/>
          </a:xfrm>
          <a:prstGeom prst="homePlate">
            <a:avLst/>
          </a:prstGeom>
          <a:solidFill>
            <a:srgbClr val="FB8503"/>
          </a:solidFill>
          <a:ln>
            <a:noFill/>
          </a:ln>
          <a:effectLst>
            <a:outerShdw blurRad="1270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IN" sz="4000" dirty="0" smtClean="0">
                <a:latin typeface="Stick No Bills" pitchFamily="2" charset="0"/>
                <a:cs typeface="Stick No Bills" pitchFamily="2" charset="0"/>
              </a:rPr>
              <a:t>VIRTUAL FUNHUB (Some of the Games)</a:t>
            </a:r>
            <a:endParaRPr lang="en-IN" sz="4000" dirty="0">
              <a:latin typeface="Stick No Bills" pitchFamily="2" charset="0"/>
              <a:cs typeface="Stick No Bills" pitchFamily="2" charset="0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1634248"/>
            <a:ext cx="5422605" cy="900000"/>
          </a:xfrm>
          <a:prstGeom prst="homePlate">
            <a:avLst/>
          </a:prstGeom>
          <a:solidFill>
            <a:srgbClr val="FF0000"/>
          </a:solidFill>
          <a:ln>
            <a:noFill/>
          </a:ln>
          <a:effectLst>
            <a:outerShdw blurRad="1270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IN" sz="4000" dirty="0" smtClean="0">
                <a:latin typeface="Stick No Bills" pitchFamily="2" charset="0"/>
                <a:cs typeface="Stick No Bills" pitchFamily="2" charset="0"/>
              </a:rPr>
              <a:t>Snake Games</a:t>
            </a:r>
            <a:endParaRPr lang="en-IN" sz="4000" dirty="0">
              <a:latin typeface="Stick No Bills" pitchFamily="2" charset="0"/>
              <a:cs typeface="Stick No Bills" pitchFamily="2" charset="0"/>
            </a:endParaRPr>
          </a:p>
        </p:txBody>
      </p:sp>
      <p:pic>
        <p:nvPicPr>
          <p:cNvPr id="7" name="image2.jpg"/>
          <p:cNvPicPr/>
          <p:nvPr/>
        </p:nvPicPr>
        <p:blipFill rotWithShape="1">
          <a:blip r:embed="rId3"/>
          <a:srcRect l="-256" t="35289" r="256" b="-385"/>
          <a:stretch/>
        </p:blipFill>
        <p:spPr bwMode="auto">
          <a:xfrm>
            <a:off x="528285" y="2761675"/>
            <a:ext cx="5195507" cy="40631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1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022298" y="2761675"/>
            <a:ext cx="5943600" cy="33909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3710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23047"/>
            </a:gs>
            <a:gs pos="70000">
              <a:srgbClr val="219EBC"/>
            </a:gs>
            <a:gs pos="100000">
              <a:srgbClr val="8ECAE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966857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 t="-7000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206121" y="354441"/>
            <a:ext cx="9985879" cy="61863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sz="2400" dirty="0" smtClean="0">
                <a:solidFill>
                  <a:schemeClr val="bg1"/>
                </a:solidFill>
                <a:latin typeface="Raleway" panose="020B0503030101060003" pitchFamily="34" charset="0"/>
              </a:rPr>
              <a:t>A person </a:t>
            </a:r>
            <a:r>
              <a:rPr lang="en-US" sz="24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cannot identify a greater number of hands after a point.</a:t>
            </a:r>
          </a:p>
          <a:p>
            <a:pPr algn="just">
              <a:lnSpc>
                <a:spcPct val="150000"/>
              </a:lnSpc>
              <a:buClr>
                <a:srgbClr val="FFB703"/>
              </a:buClr>
            </a:pPr>
            <a:endParaRPr lang="en-IN" sz="2400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marL="28575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sz="2400" dirty="0" smtClean="0">
                <a:solidFill>
                  <a:schemeClr val="bg1"/>
                </a:solidFill>
                <a:latin typeface="Raleway" panose="020B0503030101060003" pitchFamily="34" charset="0"/>
              </a:rPr>
              <a:t>You </a:t>
            </a:r>
            <a:r>
              <a:rPr lang="en-US" sz="2400" dirty="0" smtClean="0">
                <a:solidFill>
                  <a:schemeClr val="bg1"/>
                </a:solidFill>
                <a:latin typeface="Raleway" panose="020B0503030101060003" pitchFamily="34" charset="0"/>
              </a:rPr>
              <a:t>need a wide scale of screen to use it efficiently.</a:t>
            </a:r>
            <a:endParaRPr lang="en-IN" sz="2400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algn="just">
              <a:lnSpc>
                <a:spcPct val="150000"/>
              </a:lnSpc>
              <a:buClr>
                <a:srgbClr val="FFB703"/>
              </a:buClr>
            </a:pPr>
            <a:endParaRPr lang="en-IN" sz="2400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marL="28575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sz="2400" dirty="0" smtClean="0">
                <a:solidFill>
                  <a:schemeClr val="bg1"/>
                </a:solidFill>
                <a:latin typeface="Raleway" panose="020B0503030101060003" pitchFamily="34" charset="0"/>
              </a:rPr>
              <a:t>You </a:t>
            </a:r>
            <a:r>
              <a:rPr lang="en-US" sz="2400" dirty="0" smtClean="0">
                <a:solidFill>
                  <a:schemeClr val="bg1"/>
                </a:solidFill>
                <a:latin typeface="Raleway" panose="020B0503030101060003" pitchFamily="34" charset="0"/>
              </a:rPr>
              <a:t>cannot have multiple users play at same time</a:t>
            </a:r>
            <a:endParaRPr lang="en-IN" sz="2400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algn="just">
              <a:lnSpc>
                <a:spcPct val="150000"/>
              </a:lnSpc>
              <a:buClr>
                <a:srgbClr val="FFB703"/>
              </a:buClr>
            </a:pPr>
            <a:r>
              <a:rPr lang="en-IN" sz="2400" dirty="0" smtClean="0">
                <a:solidFill>
                  <a:schemeClr val="bg1"/>
                </a:solidFill>
                <a:latin typeface="Raleway" panose="020B0503030101060003" pitchFamily="34" charset="0"/>
              </a:rPr>
              <a:t> </a:t>
            </a:r>
          </a:p>
          <a:p>
            <a:pPr marL="28575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sz="2400" dirty="0" smtClean="0">
                <a:solidFill>
                  <a:schemeClr val="bg1"/>
                </a:solidFill>
                <a:latin typeface="Raleway" panose="020B0503030101060003" pitchFamily="34" charset="0"/>
              </a:rPr>
              <a:t>You </a:t>
            </a:r>
            <a:r>
              <a:rPr lang="en-US" sz="2400" dirty="0" smtClean="0">
                <a:solidFill>
                  <a:schemeClr val="bg1"/>
                </a:solidFill>
                <a:latin typeface="Raleway" panose="020B0503030101060003" pitchFamily="34" charset="0"/>
              </a:rPr>
              <a:t>need high brightness to detect hand and use if efficiently.</a:t>
            </a:r>
            <a:endParaRPr lang="en-IN" sz="2400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algn="just">
              <a:lnSpc>
                <a:spcPct val="150000"/>
              </a:lnSpc>
              <a:buClr>
                <a:srgbClr val="FFB703"/>
              </a:buClr>
            </a:pPr>
            <a:endParaRPr lang="en-IN" sz="2400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sz="2400" dirty="0" smtClean="0">
                <a:solidFill>
                  <a:schemeClr val="bg1"/>
                </a:solidFill>
                <a:latin typeface="Raleway" panose="020B0503030101060003" pitchFamily="34" charset="0"/>
              </a:rPr>
              <a:t>You </a:t>
            </a:r>
            <a:r>
              <a:rPr lang="en-US" sz="2400" dirty="0" smtClean="0">
                <a:solidFill>
                  <a:schemeClr val="bg1"/>
                </a:solidFill>
                <a:latin typeface="Raleway" panose="020B0503030101060003" pitchFamily="34" charset="0"/>
              </a:rPr>
              <a:t>need high system requirements and specific python libraries to use </a:t>
            </a:r>
            <a:r>
              <a:rPr lang="en-US" sz="2400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opencv</a:t>
            </a:r>
            <a:r>
              <a:rPr lang="en-US" sz="2400" dirty="0" smtClean="0">
                <a:solidFill>
                  <a:schemeClr val="bg1"/>
                </a:solidFill>
                <a:latin typeface="Raleway" panose="020B0503030101060003" pitchFamily="34" charset="0"/>
              </a:rPr>
              <a:t> hand and motion detection.</a:t>
            </a:r>
          </a:p>
          <a:p>
            <a:pPr marL="28575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endParaRPr lang="en-IN" sz="24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54216" y="-162392"/>
            <a:ext cx="1260000" cy="6960648"/>
            <a:chOff x="654216" y="-162392"/>
            <a:chExt cx="1260000" cy="6960648"/>
          </a:xfrm>
        </p:grpSpPr>
        <p:sp>
          <p:nvSpPr>
            <p:cNvPr id="6" name="Pentagon 5"/>
            <p:cNvSpPr/>
            <p:nvPr/>
          </p:nvSpPr>
          <p:spPr>
            <a:xfrm rot="5400000">
              <a:off x="-2073348" y="2727564"/>
              <a:ext cx="6715128" cy="1260000"/>
            </a:xfrm>
            <a:prstGeom prst="homePlate">
              <a:avLst/>
            </a:prstGeom>
            <a:solidFill>
              <a:srgbClr val="FB8503"/>
            </a:solidFill>
            <a:ln>
              <a:noFill/>
            </a:ln>
            <a:effectLst>
              <a:outerShdw blurRad="127000" dist="762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algn="ctr"/>
              <a:endParaRPr lang="en-IN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941841" y="-162392"/>
              <a:ext cx="684750" cy="69606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L</a:t>
              </a:r>
            </a:p>
            <a:p>
              <a:pPr algn="ctr"/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</a:rPr>
                <a:t>I</a:t>
              </a:r>
            </a:p>
            <a:p>
              <a:pPr algn="ctr"/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</a:rPr>
                <a:t>M</a:t>
              </a:r>
            </a:p>
            <a:p>
              <a:pPr algn="ctr"/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</a:rPr>
                <a:t>I</a:t>
              </a:r>
            </a:p>
            <a:p>
              <a:pPr algn="ctr"/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</a:rPr>
                <a:t>T</a:t>
              </a:r>
            </a:p>
            <a:p>
              <a:pPr algn="ctr"/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</a:rPr>
                <a:t>A</a:t>
              </a:r>
            </a:p>
            <a:p>
              <a:pPr algn="ctr"/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</a:rPr>
                <a:t>T</a:t>
              </a:r>
            </a:p>
            <a:p>
              <a:pPr algn="ctr"/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</a:rPr>
                <a:t>I</a:t>
              </a:r>
            </a:p>
            <a:p>
              <a:pPr algn="ctr"/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</a:rPr>
                <a:t>O</a:t>
              </a:r>
            </a:p>
            <a:p>
              <a:pPr algn="ctr"/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</a:rPr>
                <a:t>N</a:t>
              </a:r>
            </a:p>
            <a:p>
              <a:pPr algn="ctr"/>
              <a:r>
                <a:rPr lang="en-IN" sz="4000" b="1" dirty="0">
                  <a:solidFill>
                    <a:schemeClr val="bg1"/>
                  </a:solidFill>
                  <a:latin typeface="Stick No Bills" pitchFamily="2" charset="0"/>
                </a:rPr>
                <a:t>S</a:t>
              </a:r>
              <a:endParaRPr lang="en-IN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698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9668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7000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endParaRPr lang="en-IN" dirty="0"/>
          </a:p>
        </p:txBody>
      </p:sp>
      <p:grpSp>
        <p:nvGrpSpPr>
          <p:cNvPr id="49" name="Group 48"/>
          <p:cNvGrpSpPr/>
          <p:nvPr/>
        </p:nvGrpSpPr>
        <p:grpSpPr>
          <a:xfrm>
            <a:off x="2169935" y="-116114"/>
            <a:ext cx="857927" cy="4113159"/>
            <a:chOff x="2169935" y="-116114"/>
            <a:chExt cx="857927" cy="4113159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569870" y="-116114"/>
              <a:ext cx="0" cy="281577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 rot="21242986">
              <a:off x="2169935" y="2365829"/>
              <a:ext cx="857927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0000" b="1" spc="600" dirty="0" smtClean="0">
                  <a:solidFill>
                    <a:srgbClr val="FB8503"/>
                  </a:solidFill>
                  <a:latin typeface="Stick No Bills" pitchFamily="2" charset="0"/>
                  <a:cs typeface="Stick No Bills" pitchFamily="2" charset="0"/>
                </a:rPr>
                <a:t>T</a:t>
              </a:r>
              <a:endParaRPr lang="en-IN" sz="10000" b="1" spc="600" dirty="0">
                <a:solidFill>
                  <a:srgbClr val="FB8503"/>
                </a:solidFill>
                <a:latin typeface="Stick No Bills" pitchFamily="2" charset="0"/>
                <a:cs typeface="Stick No Bills" pitchFamily="2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952260" y="-58058"/>
            <a:ext cx="922048" cy="4606645"/>
            <a:chOff x="2952260" y="-58058"/>
            <a:chExt cx="922048" cy="460664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3239113" y="-58058"/>
              <a:ext cx="0" cy="330925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 rot="832157">
              <a:off x="2952260" y="2917371"/>
              <a:ext cx="922048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0000" b="1" spc="600" dirty="0">
                  <a:solidFill>
                    <a:srgbClr val="FB8503"/>
                  </a:solidFill>
                  <a:latin typeface="Stick No Bills" pitchFamily="2" charset="0"/>
                  <a:cs typeface="Stick No Bills" pitchFamily="2" charset="0"/>
                </a:rPr>
                <a:t>H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878332" y="-983503"/>
            <a:ext cx="914033" cy="4629751"/>
            <a:chOff x="3878332" y="-983503"/>
            <a:chExt cx="914033" cy="4629751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4349864" y="-983503"/>
              <a:ext cx="0" cy="330925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304061">
              <a:off x="3878332" y="2015032"/>
              <a:ext cx="914033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0000" b="1" spc="600" dirty="0">
                  <a:solidFill>
                    <a:srgbClr val="FB8503"/>
                  </a:solidFill>
                  <a:latin typeface="Stick No Bills" pitchFamily="2" charset="0"/>
                  <a:cs typeface="Stick No Bills" pitchFamily="2" charset="0"/>
                </a:rPr>
                <a:t>A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737656" y="-266057"/>
            <a:ext cx="939681" cy="4615237"/>
            <a:chOff x="4737656" y="-266057"/>
            <a:chExt cx="939681" cy="4615237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4946241" y="-266057"/>
              <a:ext cx="0" cy="330925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 rot="21342941">
              <a:off x="4737656" y="2717964"/>
              <a:ext cx="939681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0000" b="1" spc="600" dirty="0" smtClean="0">
                  <a:solidFill>
                    <a:srgbClr val="FB8503"/>
                  </a:solidFill>
                  <a:latin typeface="Stick No Bills" pitchFamily="2" charset="0"/>
                  <a:cs typeface="Stick No Bills" pitchFamily="2" charset="0"/>
                </a:rPr>
                <a:t>N</a:t>
              </a:r>
              <a:endParaRPr lang="en-IN" sz="10000" b="1" spc="600" dirty="0">
                <a:solidFill>
                  <a:srgbClr val="FB8503"/>
                </a:solidFill>
                <a:latin typeface="Stick No Bills" pitchFamily="2" charset="0"/>
                <a:cs typeface="Stick No Bills" pitchFamily="2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664550" y="-912062"/>
            <a:ext cx="888385" cy="4629751"/>
            <a:chOff x="5664550" y="-912062"/>
            <a:chExt cx="888385" cy="4629751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6050683" y="-912062"/>
              <a:ext cx="0" cy="330925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376208">
              <a:off x="5664550" y="2086473"/>
              <a:ext cx="888385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0000" b="1" spc="600" dirty="0" smtClean="0">
                  <a:solidFill>
                    <a:srgbClr val="FB8503"/>
                  </a:solidFill>
                  <a:latin typeface="Stick No Bills" pitchFamily="2" charset="0"/>
                  <a:cs typeface="Stick No Bills" pitchFamily="2" charset="0"/>
                </a:rPr>
                <a:t>K</a:t>
              </a:r>
              <a:endParaRPr lang="en-IN" sz="10000" b="1" spc="600" dirty="0">
                <a:solidFill>
                  <a:srgbClr val="FB8503"/>
                </a:solidFill>
                <a:latin typeface="Stick No Bills" pitchFamily="2" charset="0"/>
                <a:cs typeface="Stick No Bills" pitchFamily="2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047583" y="3295806"/>
            <a:ext cx="848309" cy="4475997"/>
            <a:chOff x="7047583" y="3295806"/>
            <a:chExt cx="848309" cy="4475997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7493778" y="4462546"/>
              <a:ext cx="0" cy="330925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20459732">
              <a:off x="7047583" y="3295806"/>
              <a:ext cx="848309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0000" b="1" spc="600" dirty="0" smtClean="0">
                  <a:solidFill>
                    <a:srgbClr val="FB8503"/>
                  </a:solidFill>
                  <a:latin typeface="Stick No Bills" pitchFamily="2" charset="0"/>
                  <a:cs typeface="Stick No Bills" pitchFamily="2" charset="0"/>
                </a:rPr>
                <a:t>Y</a:t>
              </a:r>
              <a:endParaRPr lang="en-IN" sz="10000" b="1" spc="600" dirty="0">
                <a:solidFill>
                  <a:srgbClr val="FB8503"/>
                </a:solidFill>
                <a:latin typeface="Stick No Bills" pitchFamily="2" charset="0"/>
                <a:cs typeface="Stick No Bills" pitchFamily="2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746204" y="2606974"/>
            <a:ext cx="960519" cy="4475997"/>
            <a:chOff x="7746204" y="2606974"/>
            <a:chExt cx="960519" cy="4475997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8248504" y="3773714"/>
              <a:ext cx="0" cy="330925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 rot="568415">
              <a:off x="7746204" y="2606974"/>
              <a:ext cx="960519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0000" b="1" spc="600" dirty="0" smtClean="0">
                  <a:solidFill>
                    <a:srgbClr val="FB8503"/>
                  </a:solidFill>
                  <a:latin typeface="Stick No Bills" pitchFamily="2" charset="0"/>
                  <a:cs typeface="Stick No Bills" pitchFamily="2" charset="0"/>
                </a:rPr>
                <a:t>O</a:t>
              </a:r>
              <a:endParaRPr lang="en-IN" sz="10000" b="1" spc="600" dirty="0">
                <a:solidFill>
                  <a:srgbClr val="FB8503"/>
                </a:solidFill>
                <a:latin typeface="Stick No Bills" pitchFamily="2" charset="0"/>
                <a:cs typeface="Stick No Bills" pitchFamily="2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665400" y="2998857"/>
            <a:ext cx="922047" cy="4475997"/>
            <a:chOff x="8665400" y="2998857"/>
            <a:chExt cx="922047" cy="4475997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9090408" y="4165597"/>
              <a:ext cx="0" cy="330925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 rot="20768226">
              <a:off x="8665400" y="2998857"/>
              <a:ext cx="922047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0000" b="1" spc="600" dirty="0" smtClean="0">
                  <a:solidFill>
                    <a:srgbClr val="FB8503"/>
                  </a:solidFill>
                  <a:latin typeface="Stick No Bills" pitchFamily="2" charset="0"/>
                  <a:cs typeface="Stick No Bills" pitchFamily="2" charset="0"/>
                </a:rPr>
                <a:t>U</a:t>
              </a:r>
              <a:endParaRPr lang="en-IN" sz="10000" b="1" spc="600" dirty="0">
                <a:solidFill>
                  <a:srgbClr val="FB8503"/>
                </a:solidFill>
                <a:latin typeface="Stick No Bills" pitchFamily="2" charset="0"/>
                <a:cs typeface="Stick No Bill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9668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7000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336940" y="528819"/>
            <a:ext cx="9403308" cy="61863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This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Project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looks into Virtual reality (VR) offers a unique platform for visual representation. As means of communication,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Interacting with the Machine without touching it.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Playing Virtual games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is possible through our trending technology namely open cv,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python, media pipe.</a:t>
            </a:r>
          </a:p>
          <a:p>
            <a:pPr algn="just">
              <a:lnSpc>
                <a:spcPct val="150000"/>
              </a:lnSpc>
            </a:pPr>
            <a:r>
              <a:rPr lang="en-GB" sz="2400" dirty="0" smtClean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This Project (Virtual FUNHUB) will be used for the entertainment purpose </a:t>
            </a:r>
          </a:p>
          <a:p>
            <a:pPr algn="just">
              <a:lnSpc>
                <a:spcPct val="150000"/>
              </a:lnSpc>
            </a:pPr>
            <a:r>
              <a:rPr lang="en-GB" sz="2400" dirty="0" smtClean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For playing games with the Machine Artificially</a:t>
            </a:r>
            <a:endParaRPr lang="en-GB" sz="2400" dirty="0">
              <a:solidFill>
                <a:schemeClr val="bg1">
                  <a:lumMod val="75000"/>
                </a:schemeClr>
              </a:solidFill>
              <a:latin typeface="Raleway" panose="020B05030301010600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The interaction between people and the machines is mainly completed through the mouse, keyboard, remote control, touch screen, and other direct contact manner</a:t>
            </a:r>
            <a:r>
              <a:rPr lang="en-GB" sz="2400" dirty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. </a:t>
            </a:r>
            <a:r>
              <a:rPr lang="en-GB" sz="2400" dirty="0" smtClean="0">
                <a:solidFill>
                  <a:schemeClr val="bg1">
                    <a:lumMod val="75000"/>
                  </a:schemeClr>
                </a:solidFill>
                <a:latin typeface="Raleway" panose="020B0503030101060003" pitchFamily="34" charset="0"/>
              </a:rPr>
              <a:t>While our project looks into the concepts of Virtual Reality (VR).</a:t>
            </a:r>
            <a:endParaRPr lang="en-GB" sz="2400" dirty="0">
              <a:solidFill>
                <a:schemeClr val="bg1">
                  <a:lumMod val="75000"/>
                </a:schemeClr>
              </a:solidFill>
              <a:latin typeface="Raleway" panose="020B05030301010600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79720" y="0"/>
            <a:ext cx="1105468" cy="6715128"/>
            <a:chOff x="779720" y="0"/>
            <a:chExt cx="1105468" cy="6715128"/>
          </a:xfrm>
        </p:grpSpPr>
        <p:sp>
          <p:nvSpPr>
            <p:cNvPr id="6" name="Pentagon 5"/>
            <p:cNvSpPr/>
            <p:nvPr/>
          </p:nvSpPr>
          <p:spPr>
            <a:xfrm rot="5400000">
              <a:off x="-2025110" y="2804830"/>
              <a:ext cx="6715128" cy="1105468"/>
            </a:xfrm>
            <a:prstGeom prst="homePlate">
              <a:avLst/>
            </a:prstGeom>
            <a:solidFill>
              <a:srgbClr val="FB8503"/>
            </a:solidFill>
            <a:ln>
              <a:noFill/>
            </a:ln>
            <a:effectLst>
              <a:outerShdw blurRad="127000" dist="762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00658" y="185164"/>
              <a:ext cx="463588" cy="6247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I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N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T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R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O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D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U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C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T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I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O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886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391"/>
            <a:ext cx="12192000" cy="69668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7000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19314" y="1539560"/>
            <a:ext cx="6085875" cy="41867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  <a:latin typeface="Raleway" panose="020B0503030101060003" pitchFamily="34" charset="0"/>
              </a:rPr>
              <a:t>OpenCV</a:t>
            </a:r>
            <a:r>
              <a:rPr lang="en-US" sz="2000" dirty="0">
                <a:solidFill>
                  <a:schemeClr val="bg1"/>
                </a:solidFill>
                <a:latin typeface="Raleway" panose="020B0503030101060003" pitchFamily="34" charset="0"/>
              </a:rPr>
              <a:t> (Open-Source Computer Vision Library) is a library which mainly focuses at real-time computer vision. It is free for both academic and commercial use. It has C++, C, Python and Java interfaces and supports Windows, Linux, Mac OS, </a:t>
            </a:r>
            <a:r>
              <a:rPr lang="en-US" sz="2000" dirty="0" err="1">
                <a:solidFill>
                  <a:schemeClr val="bg1"/>
                </a:solidFill>
                <a:latin typeface="Raleway" panose="020B0503030101060003" pitchFamily="34" charset="0"/>
              </a:rPr>
              <a:t>iOS</a:t>
            </a:r>
            <a:r>
              <a:rPr lang="en-US" sz="2000" dirty="0">
                <a:solidFill>
                  <a:schemeClr val="bg1"/>
                </a:solidFill>
                <a:latin typeface="Raleway" panose="020B0503030101060003" pitchFamily="34" charset="0"/>
              </a:rPr>
              <a:t> and Android. </a:t>
            </a:r>
            <a:r>
              <a:rPr lang="en-US" sz="2000" dirty="0" err="1">
                <a:solidFill>
                  <a:schemeClr val="bg1"/>
                </a:solidFill>
                <a:latin typeface="Raleway" panose="020B0503030101060003" pitchFamily="34" charset="0"/>
              </a:rPr>
              <a:t>OpenCV</a:t>
            </a:r>
            <a:r>
              <a:rPr lang="en-US" sz="2000" dirty="0">
                <a:solidFill>
                  <a:schemeClr val="bg1"/>
                </a:solidFill>
                <a:latin typeface="Raleway" panose="020B0503030101060003" pitchFamily="34" charset="0"/>
              </a:rPr>
              <a:t> was designed for computational efficiency and with a strong focus on real-time applications. The library has more than 2500 optimized algorithms, which includes a comprehensive set of both classic and state-of-the-art computer vision and machine learning algorithms. It provides basic data structures for image processing with efficient </a:t>
            </a:r>
            <a:r>
              <a:rPr lang="en-US" sz="2000" dirty="0" smtClean="0">
                <a:solidFill>
                  <a:schemeClr val="bg1"/>
                </a:solidFill>
                <a:latin typeface="Raleway" panose="020B0503030101060003" pitchFamily="34" charset="0"/>
              </a:rPr>
              <a:t>optimizations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0" y="372603"/>
            <a:ext cx="3493828" cy="900000"/>
          </a:xfrm>
          <a:prstGeom prst="homePlate">
            <a:avLst/>
          </a:prstGeom>
          <a:solidFill>
            <a:srgbClr val="FB8503"/>
          </a:solidFill>
          <a:ln>
            <a:noFill/>
          </a:ln>
          <a:effectLst>
            <a:outerShdw blurRad="1270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 smtClean="0">
                <a:latin typeface="Stick No Bills" pitchFamily="2" charset="0"/>
                <a:cs typeface="Stick No Bills" pitchFamily="2" charset="0"/>
              </a:rPr>
              <a:t>OPENCV</a:t>
            </a:r>
            <a:endParaRPr lang="en-IN" sz="4000" b="1" dirty="0">
              <a:latin typeface="Stick No Bills" pitchFamily="2" charset="0"/>
              <a:cs typeface="Stick No Bills" pitchFamily="2" charset="0"/>
            </a:endParaRPr>
          </a:p>
        </p:txBody>
      </p:sp>
      <p:pic>
        <p:nvPicPr>
          <p:cNvPr id="8" name="Picture 7" descr="Getting Started on Object Detection with OpenCV | by Collins Hillary |  Analytics Vidhya | Medium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125" y="2302452"/>
            <a:ext cx="5026764" cy="293456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7945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9668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7000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68434" y="703498"/>
            <a:ext cx="9940320" cy="50321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dirty="0" smtClean="0">
                <a:solidFill>
                  <a:schemeClr val="bg1"/>
                </a:solidFill>
                <a:latin typeface="Raleway" panose="020B0503030101060003" pitchFamily="34" charset="0"/>
              </a:rPr>
              <a:t>To Have a platform to play your favourite games artificially using AI.</a:t>
            </a: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endParaRPr lang="en-IN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dirty="0" smtClean="0">
                <a:solidFill>
                  <a:schemeClr val="bg1"/>
                </a:solidFill>
                <a:latin typeface="Raleway" panose="020B0503030101060003" pitchFamily="34" charset="0"/>
              </a:rPr>
              <a:t>To detect human fingers and analysing it to have control of the games and play them.</a:t>
            </a:r>
          </a:p>
          <a:p>
            <a:pPr lvl="0" algn="just">
              <a:lnSpc>
                <a:spcPct val="150000"/>
              </a:lnSpc>
              <a:buClr>
                <a:srgbClr val="FFB703"/>
              </a:buClr>
            </a:pPr>
            <a:r>
              <a:rPr lang="en-IN" dirty="0" smtClean="0">
                <a:solidFill>
                  <a:schemeClr val="bg1"/>
                </a:solidFill>
                <a:latin typeface="Raleway" panose="020B0503030101060003" pitchFamily="34" charset="0"/>
              </a:rPr>
              <a:t> </a:t>
            </a: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dirty="0" smtClean="0">
                <a:solidFill>
                  <a:schemeClr val="bg1"/>
                </a:solidFill>
                <a:latin typeface="Raleway" panose="020B0503030101060003" pitchFamily="34" charset="0"/>
              </a:rPr>
              <a:t>To Add Morphological Operations (</a:t>
            </a:r>
            <a:r>
              <a:rPr lang="en-GB" dirty="0">
                <a:solidFill>
                  <a:schemeClr val="bg1"/>
                </a:solidFill>
                <a:latin typeface="Raleway" panose="020B0503030101060003" pitchFamily="34" charset="0"/>
              </a:rPr>
              <a:t>a broad set of image processing operations that process images based on shapes. In a morphological operation, each pixel in the image is adjusted based on the value of other pixels in its </a:t>
            </a:r>
            <a:r>
              <a:rPr lang="en-GB" dirty="0" smtClean="0">
                <a:solidFill>
                  <a:schemeClr val="bg1"/>
                </a:solidFill>
                <a:latin typeface="Raleway" panose="020B0503030101060003" pitchFamily="34" charset="0"/>
              </a:rPr>
              <a:t>neighbourhood.)</a:t>
            </a:r>
            <a:endParaRPr lang="en-IN" dirty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algn="just">
              <a:lnSpc>
                <a:spcPct val="150000"/>
              </a:lnSpc>
              <a:buClr>
                <a:srgbClr val="FFB703"/>
              </a:buClr>
            </a:pPr>
            <a:endParaRPr lang="en-IN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dirty="0" smtClean="0">
                <a:solidFill>
                  <a:schemeClr val="bg1"/>
                </a:solidFill>
                <a:latin typeface="Raleway" panose="020B0503030101060003" pitchFamily="34" charset="0"/>
              </a:rPr>
              <a:t>To create an interface between user and the System using different imported libraries and software.</a:t>
            </a: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endParaRPr lang="en-IN" sz="1600" dirty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dirty="0">
                <a:solidFill>
                  <a:schemeClr val="bg1"/>
                </a:solidFill>
                <a:latin typeface="Raleway" panose="020B0503030101060003" pitchFamily="34" charset="0"/>
              </a:rPr>
              <a:t>It Can also be used as a learning platform for kids to comprehend different </a:t>
            </a:r>
            <a:r>
              <a:rPr lang="en-IN" dirty="0" smtClean="0">
                <a:solidFill>
                  <a:schemeClr val="bg1"/>
                </a:solidFill>
                <a:latin typeface="Raleway" panose="020B0503030101060003" pitchFamily="34" charset="0"/>
              </a:rPr>
              <a:t>making of games Artificially.</a:t>
            </a:r>
            <a:endParaRPr lang="en-IN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79720" y="0"/>
            <a:ext cx="1105468" cy="5320145"/>
            <a:chOff x="779720" y="0"/>
            <a:chExt cx="1105468" cy="6715128"/>
          </a:xfrm>
        </p:grpSpPr>
        <p:sp>
          <p:nvSpPr>
            <p:cNvPr id="6" name="Pentagon 5"/>
            <p:cNvSpPr/>
            <p:nvPr/>
          </p:nvSpPr>
          <p:spPr>
            <a:xfrm rot="5400000">
              <a:off x="-2025110" y="2804830"/>
              <a:ext cx="6715128" cy="1105468"/>
            </a:xfrm>
            <a:prstGeom prst="homePlate">
              <a:avLst/>
            </a:prstGeom>
            <a:solidFill>
              <a:srgbClr val="FB8503"/>
            </a:solidFill>
            <a:ln>
              <a:noFill/>
            </a:ln>
            <a:effectLst>
              <a:outerShdw blurRad="127000" dist="762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5350" y="226728"/>
              <a:ext cx="574195" cy="522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O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B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J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E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C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T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I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 smtClean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V</a:t>
              </a:r>
            </a:p>
            <a:p>
              <a:pPr algn="ctr">
                <a:lnSpc>
                  <a:spcPts val="4000"/>
                </a:lnSpc>
              </a:pPr>
              <a:r>
                <a:rPr lang="en-IN" sz="4000" b="1" dirty="0">
                  <a:solidFill>
                    <a:schemeClr val="bg1"/>
                  </a:solidFill>
                  <a:latin typeface="Stick No Bills" pitchFamily="2" charset="0"/>
                  <a:cs typeface="Stick No Bills" pitchFamily="2" charset="0"/>
                </a:rPr>
                <a:t>E</a:t>
              </a:r>
              <a:endParaRPr lang="en-IN" sz="4000" b="1" dirty="0" smtClean="0">
                <a:solidFill>
                  <a:schemeClr val="bg1"/>
                </a:solidFill>
                <a:latin typeface="Stick No Bills" pitchFamily="2" charset="0"/>
                <a:cs typeface="Stick No Bills" pitchFamily="2" charset="0"/>
              </a:endParaRPr>
            </a:p>
            <a:p>
              <a:pPr algn="ctr">
                <a:lnSpc>
                  <a:spcPts val="4000"/>
                </a:lnSpc>
              </a:pPr>
              <a:endParaRPr lang="en-IN" sz="4000" b="1" dirty="0" smtClean="0">
                <a:solidFill>
                  <a:schemeClr val="bg1"/>
                </a:solidFill>
                <a:latin typeface="Stick No Bills" pitchFamily="2" charset="0"/>
                <a:cs typeface="Stick No Bill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758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9668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7000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1600" y="1272603"/>
            <a:ext cx="4310743" cy="5890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 </a:t>
            </a:r>
          </a:p>
        </p:txBody>
      </p:sp>
      <p:sp>
        <p:nvSpPr>
          <p:cNvPr id="8" name="Pentagon 7"/>
          <p:cNvSpPr/>
          <p:nvPr/>
        </p:nvSpPr>
        <p:spPr>
          <a:xfrm>
            <a:off x="0" y="372603"/>
            <a:ext cx="10479314" cy="900000"/>
          </a:xfrm>
          <a:prstGeom prst="homePlate">
            <a:avLst/>
          </a:prstGeom>
          <a:solidFill>
            <a:srgbClr val="FB8503"/>
          </a:solidFill>
          <a:ln>
            <a:noFill/>
          </a:ln>
          <a:effectLst>
            <a:outerShdw blurRad="1270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IN" sz="4000" dirty="0" smtClean="0">
                <a:latin typeface="Stick No Bills" pitchFamily="2" charset="0"/>
                <a:cs typeface="Stick No Bills" pitchFamily="2" charset="0"/>
              </a:rPr>
              <a:t>VIRTUAL FUNHUB</a:t>
            </a:r>
            <a:endParaRPr lang="en-IN" sz="4000" dirty="0">
              <a:latin typeface="Stick No Bills" pitchFamily="2" charset="0"/>
              <a:cs typeface="Stick No Bills" pitchFamily="2" charset="0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1861675"/>
            <a:ext cx="4295553" cy="900000"/>
          </a:xfrm>
          <a:prstGeom prst="homePlate">
            <a:avLst/>
          </a:prstGeom>
          <a:solidFill>
            <a:srgbClr val="FF0000"/>
          </a:solidFill>
          <a:ln>
            <a:noFill/>
          </a:ln>
          <a:effectLst>
            <a:outerShdw blurRad="1270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IN" sz="4000" dirty="0" smtClean="0">
                <a:latin typeface="Stick No Bills" pitchFamily="2" charset="0"/>
                <a:cs typeface="Stick No Bills" pitchFamily="2" charset="0"/>
              </a:rPr>
              <a:t>Libraries Used</a:t>
            </a:r>
            <a:endParaRPr lang="en-IN" sz="4000" dirty="0">
              <a:latin typeface="Stick No Bills" pitchFamily="2" charset="0"/>
              <a:cs typeface="Stick No Bills" pitchFamily="2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96"/>
          <a:stretch/>
        </p:blipFill>
        <p:spPr bwMode="auto">
          <a:xfrm>
            <a:off x="308344" y="3350747"/>
            <a:ext cx="4598924" cy="136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096000" y="1359321"/>
            <a:ext cx="5934338" cy="63248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b="1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OpenCV</a:t>
            </a:r>
            <a:r>
              <a:rPr lang="en-IN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 (cv2) : </a:t>
            </a:r>
            <a:r>
              <a:rPr lang="en-IN" dirty="0" smtClean="0">
                <a:solidFill>
                  <a:schemeClr val="bg1"/>
                </a:solidFill>
                <a:latin typeface="Raleway" panose="020B0503030101060003" pitchFamily="34" charset="0"/>
              </a:rPr>
              <a:t>It</a:t>
            </a:r>
            <a:r>
              <a:rPr lang="en-IN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Raleway" panose="020B0503030101060003" pitchFamily="34" charset="0"/>
              </a:rPr>
              <a:t>is </a:t>
            </a:r>
            <a:r>
              <a:rPr lang="en-US" dirty="0">
                <a:solidFill>
                  <a:schemeClr val="bg1"/>
                </a:solidFill>
                <a:latin typeface="Raleway" panose="020B0503030101060003" pitchFamily="34" charset="0"/>
              </a:rPr>
              <a:t>a library which mainly focuses at real-time computer vision</a:t>
            </a:r>
            <a:r>
              <a:rPr lang="en-IN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b="1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Matplotlib</a:t>
            </a:r>
            <a:r>
              <a:rPr lang="en-IN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 : </a:t>
            </a:r>
            <a:r>
              <a:rPr lang="en-IN" dirty="0" smtClean="0">
                <a:solidFill>
                  <a:schemeClr val="bg1"/>
                </a:solidFill>
                <a:latin typeface="Raleway" panose="020B0503030101060003" pitchFamily="34" charset="0"/>
              </a:rPr>
              <a:t>It is library which is used to import graphs and charts (in this project used to import draw </a:t>
            </a:r>
            <a:r>
              <a:rPr lang="en-IN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HandMarks</a:t>
            </a:r>
            <a:r>
              <a:rPr lang="en-IN" dirty="0" smtClean="0">
                <a:solidFill>
                  <a:schemeClr val="bg1"/>
                </a:solidFill>
                <a:latin typeface="Raleway" panose="020B0503030101060003" pitchFamily="34" charset="0"/>
              </a:rPr>
              <a:t> and </a:t>
            </a:r>
            <a:r>
              <a:rPr lang="en-IN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LandMarks</a:t>
            </a:r>
            <a:r>
              <a:rPr lang="en-IN" dirty="0" smtClean="0">
                <a:solidFill>
                  <a:schemeClr val="bg1"/>
                </a:solidFill>
                <a:latin typeface="Raleway" panose="020B0503030101060003" pitchFamily="34" charset="0"/>
              </a:rPr>
              <a:t>)</a:t>
            </a: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b="1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Numpy</a:t>
            </a:r>
            <a:r>
              <a:rPr lang="en-IN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 : </a:t>
            </a:r>
            <a:r>
              <a:rPr lang="en-IN" dirty="0" smtClean="0">
                <a:solidFill>
                  <a:schemeClr val="bg1"/>
                </a:solidFill>
                <a:latin typeface="Raleway" panose="020B0503030101060003" pitchFamily="34" charset="0"/>
              </a:rPr>
              <a:t>It is library used to create an flexible arrays</a:t>
            </a: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b="1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Os</a:t>
            </a:r>
            <a:r>
              <a:rPr lang="en-IN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 : </a:t>
            </a:r>
            <a:r>
              <a:rPr lang="en-IN" dirty="0" smtClean="0">
                <a:solidFill>
                  <a:schemeClr val="bg1"/>
                </a:solidFill>
                <a:latin typeface="Raleway" panose="020B0503030101060003" pitchFamily="34" charset="0"/>
              </a:rPr>
              <a:t>It is operating system library used to import or remove images and files from the file explorer directories </a:t>
            </a: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HandTrackingModule : </a:t>
            </a:r>
            <a:r>
              <a:rPr lang="en-IN" dirty="0" smtClean="0">
                <a:solidFill>
                  <a:schemeClr val="bg1"/>
                </a:solidFill>
                <a:latin typeface="Raleway" panose="020B0503030101060003" pitchFamily="34" charset="0"/>
              </a:rPr>
              <a:t>It is the module create by us to track hand landmarks.</a:t>
            </a: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Time :- </a:t>
            </a:r>
            <a:r>
              <a:rPr lang="en-IN" dirty="0" smtClean="0">
                <a:solidFill>
                  <a:schemeClr val="bg1"/>
                </a:solidFill>
                <a:latin typeface="Raleway" panose="020B0503030101060003" pitchFamily="34" charset="0"/>
              </a:rPr>
              <a:t>It is library used to get time related values (in this project used to calculate FPS)</a:t>
            </a:r>
            <a:endParaRPr lang="en-IN" b="1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endParaRPr lang="en-IN" b="1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endParaRPr lang="en-IN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21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 animBg="1"/>
      <p:bldP spid="6" grpId="0" animBg="1"/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9668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7000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1600" y="1272603"/>
            <a:ext cx="4310743" cy="5890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 </a:t>
            </a:r>
          </a:p>
        </p:txBody>
      </p:sp>
      <p:sp>
        <p:nvSpPr>
          <p:cNvPr id="8" name="Pentagon 7"/>
          <p:cNvSpPr/>
          <p:nvPr/>
        </p:nvSpPr>
        <p:spPr>
          <a:xfrm>
            <a:off x="0" y="372603"/>
            <a:ext cx="10479314" cy="900000"/>
          </a:xfrm>
          <a:prstGeom prst="homePlate">
            <a:avLst/>
          </a:prstGeom>
          <a:solidFill>
            <a:srgbClr val="FB8503"/>
          </a:solidFill>
          <a:ln>
            <a:noFill/>
          </a:ln>
          <a:effectLst>
            <a:outerShdw blurRad="1270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IN" sz="4000" dirty="0" smtClean="0">
                <a:latin typeface="Stick No Bills" pitchFamily="2" charset="0"/>
                <a:cs typeface="Stick No Bills" pitchFamily="2" charset="0"/>
              </a:rPr>
              <a:t>VIRTUAL FUNHUB</a:t>
            </a:r>
            <a:endParaRPr lang="en-IN" sz="4000" dirty="0">
              <a:latin typeface="Stick No Bills" pitchFamily="2" charset="0"/>
              <a:cs typeface="Stick No Bills" pitchFamily="2" charset="0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1861675"/>
            <a:ext cx="5422605" cy="900000"/>
          </a:xfrm>
          <a:prstGeom prst="homePlate">
            <a:avLst/>
          </a:prstGeom>
          <a:solidFill>
            <a:srgbClr val="FF0000"/>
          </a:solidFill>
          <a:ln>
            <a:noFill/>
          </a:ln>
          <a:effectLst>
            <a:outerShdw blurRad="1270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IN" sz="4000" dirty="0" smtClean="0">
                <a:latin typeface="Stick No Bills" pitchFamily="2" charset="0"/>
                <a:cs typeface="Stick No Bills" pitchFamily="2" charset="0"/>
              </a:rPr>
              <a:t>HandTrackingModule</a:t>
            </a:r>
            <a:endParaRPr lang="en-IN" sz="4000" dirty="0">
              <a:latin typeface="Stick No Bills" pitchFamily="2" charset="0"/>
              <a:cs typeface="Stick No Bills" pitchFamily="2" charset="0"/>
            </a:endParaRPr>
          </a:p>
        </p:txBody>
      </p:sp>
      <p:pic>
        <p:nvPicPr>
          <p:cNvPr id="11" name="Picture 1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/>
          <a:stretch/>
        </p:blipFill>
        <p:spPr bwMode="auto">
          <a:xfrm>
            <a:off x="6009810" y="2091217"/>
            <a:ext cx="5594985" cy="4483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5472" y="3026182"/>
            <a:ext cx="5934338" cy="38318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GB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The Module create by us used to track all the </a:t>
            </a:r>
            <a:r>
              <a:rPr lang="en-GB" b="1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HandLandMarks</a:t>
            </a:r>
            <a:r>
              <a:rPr lang="en-GB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 locations and assigning them with unique ID’s</a:t>
            </a: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The Number Showing at the Top left Corner shows the current Frame rate (FPS).</a:t>
            </a: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IN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It can Track as many hands on the screen at time. If you increase the value of “</a:t>
            </a:r>
            <a:r>
              <a:rPr lang="en-IN" b="1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maxhands</a:t>
            </a:r>
            <a:r>
              <a:rPr lang="en-IN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” in the code.</a:t>
            </a: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endParaRPr lang="en-IN" b="1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endParaRPr lang="en-IN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14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  <p:bldP spid="6" grpId="0" animBg="1"/>
      <p:bldP spid="1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8850" y="0"/>
            <a:ext cx="12192000" cy="69668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7000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1600" y="1272603"/>
            <a:ext cx="4310743" cy="5890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 </a:t>
            </a:r>
          </a:p>
        </p:txBody>
      </p:sp>
      <p:sp>
        <p:nvSpPr>
          <p:cNvPr id="8" name="Pentagon 7"/>
          <p:cNvSpPr/>
          <p:nvPr/>
        </p:nvSpPr>
        <p:spPr>
          <a:xfrm>
            <a:off x="0" y="372603"/>
            <a:ext cx="10479314" cy="900000"/>
          </a:xfrm>
          <a:prstGeom prst="homePlate">
            <a:avLst/>
          </a:prstGeom>
          <a:solidFill>
            <a:srgbClr val="FB8503"/>
          </a:solidFill>
          <a:ln>
            <a:noFill/>
          </a:ln>
          <a:effectLst>
            <a:outerShdw blurRad="1270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IN" sz="4000" dirty="0" smtClean="0">
                <a:latin typeface="Stick No Bills" pitchFamily="2" charset="0"/>
                <a:cs typeface="Stick No Bills" pitchFamily="2" charset="0"/>
              </a:rPr>
              <a:t>VIRTUAL </a:t>
            </a:r>
            <a:r>
              <a:rPr lang="en-IN" sz="4000" dirty="0" smtClean="0">
                <a:latin typeface="Stick No Bills" pitchFamily="2" charset="0"/>
                <a:cs typeface="Stick No Bills" pitchFamily="2" charset="0"/>
              </a:rPr>
              <a:t>FUNHUB</a:t>
            </a:r>
            <a:endParaRPr lang="en-IN" sz="4000" dirty="0">
              <a:latin typeface="Stick No Bills" pitchFamily="2" charset="0"/>
              <a:cs typeface="Stick No Bills" pitchFamily="2" charset="0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1861675"/>
            <a:ext cx="5422605" cy="900000"/>
          </a:xfrm>
          <a:prstGeom prst="homePlate">
            <a:avLst/>
          </a:prstGeom>
          <a:solidFill>
            <a:srgbClr val="FF0000"/>
          </a:solidFill>
          <a:ln>
            <a:noFill/>
          </a:ln>
          <a:effectLst>
            <a:outerShdw blurRad="1270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IN" sz="4000" dirty="0" smtClean="0">
                <a:latin typeface="Stick No Bills" pitchFamily="2" charset="0"/>
                <a:cs typeface="Stick No Bills" pitchFamily="2" charset="0"/>
              </a:rPr>
              <a:t>Counting Fingers</a:t>
            </a:r>
            <a:endParaRPr lang="en-IN" sz="4000" dirty="0">
              <a:latin typeface="Stick No Bills" pitchFamily="2" charset="0"/>
              <a:cs typeface="Stick No Bills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600" y="2819761"/>
            <a:ext cx="5934338" cy="46628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GB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The Module create by us used to track all the </a:t>
            </a:r>
            <a:r>
              <a:rPr lang="en-GB" b="1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HandLandMarks</a:t>
            </a:r>
            <a:r>
              <a:rPr lang="en-GB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 locations and checking number of fingers open/Up  and counting Them. Which is used to scan for many purposes like (in Rock Paper &amp; Scissors game </a:t>
            </a:r>
            <a:r>
              <a:rPr lang="en-GB" b="1" dirty="0" err="1" smtClean="0">
                <a:solidFill>
                  <a:schemeClr val="bg1"/>
                </a:solidFill>
                <a:latin typeface="Raleway" panose="020B0503030101060003" pitchFamily="34" charset="0"/>
              </a:rPr>
              <a:t>sscan</a:t>
            </a:r>
            <a:r>
              <a:rPr lang="en-GB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 if 2 fingers up then it must be Scissors or no finger up then must be Rock Etc.)</a:t>
            </a: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endParaRPr lang="en-GB" b="1" dirty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r>
              <a:rPr lang="en-GB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If no finger is up then it will show zero digit as no finger is open/Up</a:t>
            </a: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endParaRPr lang="en-IN" b="1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FFB703"/>
              </a:buClr>
              <a:buFont typeface="Wingdings" panose="05000000000000000000" pitchFamily="2" charset="2"/>
              <a:buChar char=""/>
            </a:pPr>
            <a:endParaRPr lang="en-IN" dirty="0" smtClean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881" y="1426388"/>
            <a:ext cx="3509877" cy="2693341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60"/>
          <a:stretch/>
        </p:blipFill>
        <p:spPr>
          <a:xfrm>
            <a:off x="7479250" y="4196420"/>
            <a:ext cx="3466609" cy="260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6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  <p:bldP spid="6" grpId="0" animBg="1"/>
      <p:bldP spid="1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8850" y="17584"/>
            <a:ext cx="12192000" cy="69668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7000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1600" y="1272603"/>
            <a:ext cx="4310743" cy="5890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 </a:t>
            </a:r>
          </a:p>
        </p:txBody>
      </p:sp>
      <p:sp>
        <p:nvSpPr>
          <p:cNvPr id="8" name="Pentagon 7"/>
          <p:cNvSpPr/>
          <p:nvPr/>
        </p:nvSpPr>
        <p:spPr>
          <a:xfrm>
            <a:off x="0" y="372603"/>
            <a:ext cx="10479314" cy="900000"/>
          </a:xfrm>
          <a:prstGeom prst="homePlate">
            <a:avLst/>
          </a:prstGeom>
          <a:solidFill>
            <a:srgbClr val="FB8503"/>
          </a:solidFill>
          <a:ln>
            <a:noFill/>
          </a:ln>
          <a:effectLst>
            <a:outerShdw blurRad="1270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IN" sz="4000" dirty="0" smtClean="0">
                <a:latin typeface="Stick No Bills" pitchFamily="2" charset="0"/>
                <a:cs typeface="Stick No Bills" pitchFamily="2" charset="0"/>
              </a:rPr>
              <a:t>VIRTUAL FUNHUB (Some of the Games)</a:t>
            </a:r>
            <a:endParaRPr lang="en-IN" sz="4000" dirty="0">
              <a:latin typeface="Stick No Bills" pitchFamily="2" charset="0"/>
              <a:cs typeface="Stick No Bills" pitchFamily="2" charset="0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1634248"/>
            <a:ext cx="5422605" cy="900000"/>
          </a:xfrm>
          <a:prstGeom prst="homePlate">
            <a:avLst/>
          </a:prstGeom>
          <a:solidFill>
            <a:srgbClr val="FF0000"/>
          </a:solidFill>
          <a:ln>
            <a:noFill/>
          </a:ln>
          <a:effectLst>
            <a:outerShdw blurRad="1270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IN" sz="4000" dirty="0">
                <a:latin typeface="Stick No Bills" pitchFamily="2" charset="0"/>
                <a:cs typeface="Stick No Bills" pitchFamily="2" charset="0"/>
              </a:rPr>
              <a:t>Rock Paper &amp; Scissors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3194827"/>
            <a:ext cx="5753426" cy="33771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159" y="3185047"/>
            <a:ext cx="5800618" cy="33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9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8850" y="0"/>
            <a:ext cx="12192000" cy="69668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7000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1600" y="1272603"/>
            <a:ext cx="4310743" cy="5890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 </a:t>
            </a:r>
          </a:p>
        </p:txBody>
      </p:sp>
      <p:sp>
        <p:nvSpPr>
          <p:cNvPr id="8" name="Pentagon 7"/>
          <p:cNvSpPr/>
          <p:nvPr/>
        </p:nvSpPr>
        <p:spPr>
          <a:xfrm>
            <a:off x="0" y="372603"/>
            <a:ext cx="10479314" cy="900000"/>
          </a:xfrm>
          <a:prstGeom prst="homePlate">
            <a:avLst/>
          </a:prstGeom>
          <a:solidFill>
            <a:srgbClr val="FB8503"/>
          </a:solidFill>
          <a:ln>
            <a:noFill/>
          </a:ln>
          <a:effectLst>
            <a:outerShdw blurRad="1270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IN" sz="4000" dirty="0" smtClean="0">
                <a:latin typeface="Stick No Bills" pitchFamily="2" charset="0"/>
                <a:cs typeface="Stick No Bills" pitchFamily="2" charset="0"/>
              </a:rPr>
              <a:t>VIRTUAL FUNHUB (Some of the Games)</a:t>
            </a:r>
            <a:endParaRPr lang="en-IN" sz="4000" dirty="0">
              <a:latin typeface="Stick No Bills" pitchFamily="2" charset="0"/>
              <a:cs typeface="Stick No Bills" pitchFamily="2" charset="0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1634248"/>
            <a:ext cx="5422605" cy="900000"/>
          </a:xfrm>
          <a:prstGeom prst="homePlate">
            <a:avLst/>
          </a:prstGeom>
          <a:solidFill>
            <a:srgbClr val="FF0000"/>
          </a:solidFill>
          <a:ln>
            <a:noFill/>
          </a:ln>
          <a:effectLst>
            <a:outerShdw blurRad="1270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IN" sz="4000" dirty="0" smtClean="0">
                <a:latin typeface="Stick No Bills" pitchFamily="2" charset="0"/>
                <a:cs typeface="Stick No Bills" pitchFamily="2" charset="0"/>
              </a:rPr>
              <a:t>Pop The Balloons</a:t>
            </a:r>
            <a:endParaRPr lang="en-IN" sz="4000" dirty="0">
              <a:latin typeface="Stick No Bills" pitchFamily="2" charset="0"/>
              <a:cs typeface="Stick No Bills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84" y="2956916"/>
            <a:ext cx="6137031" cy="35872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848" y="1320416"/>
            <a:ext cx="4789870" cy="2799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341" y="4188724"/>
            <a:ext cx="4268766" cy="250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2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</TotalTime>
  <Words>743</Words>
  <Application>Microsoft Office PowerPoint</Application>
  <PresentationFormat>Widescreen</PresentationFormat>
  <Paragraphs>113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Lato</vt:lpstr>
      <vt:lpstr>Limelight</vt:lpstr>
      <vt:lpstr>Raleway</vt:lpstr>
      <vt:lpstr>Stick No Bills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cci-8</dc:creator>
  <cp:lastModifiedBy>Vedant Rajpurohit</cp:lastModifiedBy>
  <cp:revision>124</cp:revision>
  <dcterms:created xsi:type="dcterms:W3CDTF">2021-10-02T09:30:10Z</dcterms:created>
  <dcterms:modified xsi:type="dcterms:W3CDTF">2022-08-12T15:11:32Z</dcterms:modified>
</cp:coreProperties>
</file>